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6" r:id="rId3"/>
    <p:sldId id="267" r:id="rId4"/>
    <p:sldId id="258" r:id="rId5"/>
    <p:sldId id="264" r:id="rId6"/>
    <p:sldId id="259" r:id="rId7"/>
    <p:sldId id="262" r:id="rId8"/>
    <p:sldId id="270" r:id="rId9"/>
    <p:sldId id="269" r:id="rId10"/>
    <p:sldId id="268" r:id="rId11"/>
    <p:sldId id="271" r:id="rId12"/>
    <p:sldId id="26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8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4B28-6708-4C1C-BC0E-BBA00573A6BC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A0123-D894-4A18-B336-D1A15BC5E7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4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A0123-D894-4A18-B336-D1A15BC5E7E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00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11E63A-6E54-4ED0-90B1-4DA5660E2358}" type="datetimeFigureOut">
              <a:rPr lang="pt-BR" smtClean="0"/>
              <a:pPr/>
              <a:t>27/07/2017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AA934A-F8F2-4D01-8076-45907A0B92B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-traffic.ptvgroup.com/en-us/hom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67000" y="4005064"/>
            <a:ext cx="6477000" cy="1828800"/>
          </a:xfrm>
        </p:spPr>
        <p:txBody>
          <a:bodyPr>
            <a:normAutofit/>
          </a:bodyPr>
          <a:lstStyle/>
          <a:p>
            <a:pPr algn="r"/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PTV  VISSIM  9</a:t>
            </a:r>
            <a:b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</a:b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dobe Garamond Pro Bold" pitchFamily="18" charset="0"/>
              </a:rPr>
              <a:t>traffic simulation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Modellistica e Simulazione  A.A. 2016/2017</a:t>
            </a:r>
          </a:p>
          <a:p>
            <a:r>
              <a:rPr lang="it-IT" sz="1400" dirty="0" smtClean="0"/>
              <a:t>Noelia Gómez Lafuente</a:t>
            </a:r>
          </a:p>
        </p:txBody>
      </p:sp>
      <p:pic>
        <p:nvPicPr>
          <p:cNvPr id="4" name="Immagine 6" descr="01_Polimi_centrato_COL_positiv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88" y="5949280"/>
            <a:ext cx="1115616" cy="86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ESEMPIO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4" name="3 Marcador de contenido" descr="5 input veicol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6965"/>
          <a:stretch>
            <a:fillRect/>
          </a:stretch>
        </p:blipFill>
        <p:spPr>
          <a:xfrm>
            <a:off x="179512" y="1600200"/>
            <a:ext cx="4633862" cy="4133056"/>
          </a:xfrm>
        </p:spPr>
      </p:pic>
      <p:pic>
        <p:nvPicPr>
          <p:cNvPr id="5" name="4 Imagen" descr="6 traffico.jpg"/>
          <p:cNvPicPr>
            <a:picLocks noChangeAspect="1"/>
          </p:cNvPicPr>
          <p:nvPr/>
        </p:nvPicPr>
        <p:blipFill>
          <a:blip r:embed="rId3" cstate="print"/>
          <a:srcRect l="17696" r="24013"/>
          <a:stretch>
            <a:fillRect/>
          </a:stretch>
        </p:blipFill>
        <p:spPr>
          <a:xfrm>
            <a:off x="4932040" y="2780036"/>
            <a:ext cx="4032448" cy="38893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32040" y="1600200"/>
            <a:ext cx="4032448" cy="1200329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Dati del traffico: </a:t>
            </a:r>
            <a:r>
              <a:rPr lang="it-IT" sz="1200" dirty="0" smtClean="0">
                <a:latin typeface="Adobe Garamond Pro" pitchFamily="18" charset="0"/>
              </a:rPr>
              <a:t>informazione del flusso veicolare</a:t>
            </a:r>
          </a:p>
          <a:p>
            <a:pPr algn="ctr"/>
            <a:endParaRPr lang="it-IT" sz="1200" dirty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Blocchiamo il layer ‘confict areas’ e selezioniamo il ‘veicle inputs’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Andiamo a ‘Base Data’ e dopo a ‘Time Intervals’, selezionando il numero di intervalli per la simulazione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907704" y="2388729"/>
            <a:ext cx="3024336" cy="140031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67544" y="5797713"/>
            <a:ext cx="4032448" cy="1015663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Dati del traffico: </a:t>
            </a:r>
            <a:r>
              <a:rPr lang="it-IT" sz="1200" dirty="0" smtClean="0">
                <a:latin typeface="Adobe Garamond Pro" pitchFamily="18" charset="0"/>
              </a:rPr>
              <a:t>informazione del flusso veicolare</a:t>
            </a:r>
          </a:p>
          <a:p>
            <a:pPr algn="ctr"/>
            <a:endParaRPr lang="it-IT" sz="1200" dirty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Selezioniamo ogni strada per ogni senso di marcia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Determiniamo i diversi flussi di traffico per ogni carregiata e per ogni intervalo di simulazione (veic/h)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11" name="Conector recto de flecha 10"/>
          <p:cNvCxnSpPr>
            <a:stCxn id="10" idx="3"/>
          </p:cNvCxnSpPr>
          <p:nvPr/>
        </p:nvCxnSpPr>
        <p:spPr>
          <a:xfrm>
            <a:off x="4499992" y="6305545"/>
            <a:ext cx="42297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ESEMPIO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7" name="6 Marcador de contenido" descr="7 simulazi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7348364" cy="4131437"/>
          </a:xfrm>
        </p:spPr>
      </p:pic>
      <p:sp>
        <p:nvSpPr>
          <p:cNvPr id="4" name="CuadroTexto 3"/>
          <p:cNvSpPr txBox="1"/>
          <p:nvPr/>
        </p:nvSpPr>
        <p:spPr>
          <a:xfrm>
            <a:off x="1043608" y="5898354"/>
            <a:ext cx="4536504" cy="830997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Simulazione: </a:t>
            </a:r>
            <a:r>
              <a:rPr lang="it-IT" sz="1200" dirty="0" smtClean="0">
                <a:latin typeface="Adobe Garamond Pro" pitchFamily="18" charset="0"/>
              </a:rPr>
              <a:t>andamento del traffico</a:t>
            </a:r>
          </a:p>
          <a:p>
            <a:pPr algn="ctr"/>
            <a:endParaRPr lang="it-IT" sz="1200" dirty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Clicchiamo il tasto ‘play’ ottenendo i risultati della simulazione e l’andamento dei veicoli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1763688" y="2780929"/>
            <a:ext cx="360040" cy="31174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OPINIONE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7" name="42 Marcador de contenido"/>
          <p:cNvSpPr>
            <a:spLocks noGrp="1"/>
          </p:cNvSpPr>
          <p:nvPr>
            <p:ph sz="quarter" idx="4294967295"/>
          </p:nvPr>
        </p:nvSpPr>
        <p:spPr>
          <a:xfrm>
            <a:off x="611560" y="1772816"/>
            <a:ext cx="7992888" cy="23042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it-IT" sz="1500" dirty="0" smtClean="0">
                <a:latin typeface="Adobe Garamond Pro" pitchFamily="18" charset="0"/>
              </a:rPr>
              <a:t>Facilità nell’inserzione dei dati di input e nel disegno delle situazioni</a:t>
            </a:r>
          </a:p>
          <a:p>
            <a:pPr lvl="0" algn="just">
              <a:lnSpc>
                <a:spcPct val="170000"/>
              </a:lnSpc>
            </a:pPr>
            <a:r>
              <a:rPr lang="it-IT" sz="1500" dirty="0" smtClean="0">
                <a:latin typeface="Adobe Garamond Pro" pitchFamily="18" charset="0"/>
              </a:rPr>
              <a:t>Facile utilizzo nella definizione, modellizzazione e simulazione di situazioni semplici (intersezioni geometricamente semplici con pochi elementi in conflitto)</a:t>
            </a:r>
          </a:p>
          <a:p>
            <a:pPr lvl="0" algn="just">
              <a:lnSpc>
                <a:spcPct val="170000"/>
              </a:lnSpc>
            </a:pPr>
            <a:r>
              <a:rPr lang="it-IT" sz="1500" dirty="0" smtClean="0">
                <a:latin typeface="Adobe Garamond Pro" pitchFamily="18" charset="0"/>
              </a:rPr>
              <a:t>Aumento della difficoltà con l’aumetnto della complessità della situazione a definire e simulare, dobuto alle grandi quantità di parametri a definire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99592" y="4333394"/>
            <a:ext cx="7344816" cy="1825500"/>
          </a:xfrm>
          <a:prstGeom prst="rect">
            <a:avLst/>
          </a:prstGeom>
          <a:ln w="12700">
            <a:solidFill>
              <a:schemeClr val="accent2"/>
            </a:solidFill>
            <a:prstDash val="solid"/>
          </a:ln>
        </p:spPr>
        <p:txBody>
          <a:bodyPr wrap="square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it-IT" sz="1700" dirty="0" smtClean="0">
                <a:latin typeface="Adobe Garamond Pro" pitchFamily="18" charset="0"/>
              </a:rPr>
              <a:t>Tutto sommato </a:t>
            </a:r>
            <a:r>
              <a:rPr lang="it-IT" sz="1700" b="1" dirty="0" smtClean="0">
                <a:latin typeface="Adobe Garamond Pro" pitchFamily="18" charset="0"/>
              </a:rPr>
              <a:t>non è un programma dificile da utilizare</a:t>
            </a:r>
            <a:r>
              <a:rPr lang="it-IT" sz="1700" dirty="0" smtClean="0">
                <a:latin typeface="Adobe Garamond Pro" pitchFamily="18" charset="0"/>
              </a:rPr>
              <a:t>  per quanto riguarda l’usso del software stesso, la sua </a:t>
            </a:r>
            <a:r>
              <a:rPr lang="it-IT" sz="1700" b="1" dirty="0" smtClean="0">
                <a:latin typeface="Adobe Garamond Pro" pitchFamily="18" charset="0"/>
              </a:rPr>
              <a:t>complessità</a:t>
            </a:r>
            <a:r>
              <a:rPr lang="it-IT" sz="1700" dirty="0" smtClean="0">
                <a:latin typeface="Adobe Garamond Pro" pitchFamily="18" charset="0"/>
              </a:rPr>
              <a:t> e legata ed è </a:t>
            </a:r>
            <a:r>
              <a:rPr lang="it-IT" sz="1700" b="1" dirty="0" smtClean="0">
                <a:latin typeface="Adobe Garamond Pro" pitchFamily="18" charset="0"/>
              </a:rPr>
              <a:t>proporzionale alla complessità della situazione da simulare </a:t>
            </a:r>
            <a:r>
              <a:rPr lang="it-IT" sz="1700" dirty="0" smtClean="0">
                <a:latin typeface="Adobe Garamond Pro" pitchFamily="18" charset="0"/>
              </a:rPr>
              <a:t>(dovuto sempre alla numerosità dei parametri da definire).</a:t>
            </a:r>
            <a:endParaRPr lang="it-IT" sz="1700" b="1" dirty="0" smtClean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42 Marcador de contenido"/>
          <p:cNvSpPr>
            <a:spLocks noGrp="1"/>
          </p:cNvSpPr>
          <p:nvPr>
            <p:ph sz="quarter" idx="4"/>
          </p:nvPr>
        </p:nvSpPr>
        <p:spPr>
          <a:xfrm>
            <a:off x="539552" y="2996952"/>
            <a:ext cx="1512168" cy="4046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it-IT" sz="1400" dirty="0" smtClean="0">
                <a:latin typeface="Adobe Garamond Pro" pitchFamily="18" charset="0"/>
              </a:rPr>
              <a:t>Elemento minimo:</a:t>
            </a:r>
          </a:p>
          <a:p>
            <a:pPr lvl="0">
              <a:lnSpc>
                <a:spcPct val="170000"/>
              </a:lnSpc>
              <a:buNone/>
            </a:pPr>
            <a:endParaRPr lang="pt-B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PTV VISSIM 9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12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539552" y="1628800"/>
            <a:ext cx="8064896" cy="936104"/>
          </a:xfrm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t-IT" sz="1600" b="0" dirty="0" smtClean="0">
                <a:solidFill>
                  <a:schemeClr val="tx1"/>
                </a:solidFill>
                <a:latin typeface="Adobe Garamond Pro" pitchFamily="18" charset="0"/>
              </a:rPr>
              <a:t>PTV VISSIM è un software per la </a:t>
            </a:r>
            <a:r>
              <a:rPr lang="it-IT" sz="1600" dirty="0" smtClean="0">
                <a:solidFill>
                  <a:schemeClr val="tx1"/>
                </a:solidFill>
                <a:latin typeface="Adobe Garamond Pro" pitchFamily="18" charset="0"/>
              </a:rPr>
              <a:t>simulazione microscopica e multimodale </a:t>
            </a:r>
            <a:r>
              <a:rPr lang="it-IT" sz="1600" b="0" dirty="0" smtClean="0">
                <a:solidFill>
                  <a:schemeClr val="tx1"/>
                </a:solidFill>
                <a:latin typeface="Adobe Garamond Pro" pitchFamily="18" charset="0"/>
              </a:rPr>
              <a:t>del transito. Si trata di un </a:t>
            </a:r>
            <a:r>
              <a:rPr lang="it-IT" sz="1600" dirty="0" smtClean="0">
                <a:solidFill>
                  <a:schemeClr val="tx1"/>
                </a:solidFill>
                <a:latin typeface="Adobe Garamond Pro" pitchFamily="18" charset="0"/>
              </a:rPr>
              <a:t>modello di seguimento tra veicoli </a:t>
            </a:r>
            <a:r>
              <a:rPr lang="it-IT" sz="1600" b="0" dirty="0" smtClean="0">
                <a:solidFill>
                  <a:schemeClr val="tx1"/>
                </a:solidFill>
                <a:latin typeface="Adobe Garamond Pro" pitchFamily="18" charset="0"/>
              </a:rPr>
              <a:t>che considera gli </a:t>
            </a:r>
            <a:r>
              <a:rPr lang="it-IT" sz="1600" dirty="0" smtClean="0">
                <a:solidFill>
                  <a:schemeClr val="tx1"/>
                </a:solidFill>
                <a:latin typeface="Adobe Garamond Pro" pitchFamily="18" charset="0"/>
              </a:rPr>
              <a:t>aspetti fisici </a:t>
            </a:r>
            <a:r>
              <a:rPr lang="it-IT" sz="1600" b="0" dirty="0" smtClean="0">
                <a:solidFill>
                  <a:schemeClr val="tx1"/>
                </a:solidFill>
                <a:latin typeface="Adobe Garamond Pro" pitchFamily="18" charset="0"/>
              </a:rPr>
              <a:t>e</a:t>
            </a:r>
            <a:r>
              <a:rPr lang="it-IT" sz="1600" dirty="0" smtClean="0">
                <a:solidFill>
                  <a:schemeClr val="tx1"/>
                </a:solidFill>
                <a:latin typeface="Adobe Garamond Pro" pitchFamily="18" charset="0"/>
              </a:rPr>
              <a:t> psicologici </a:t>
            </a:r>
            <a:r>
              <a:rPr lang="it-IT" sz="1600" b="0" dirty="0" smtClean="0">
                <a:solidFill>
                  <a:schemeClr val="tx1"/>
                </a:solidFill>
                <a:latin typeface="Adobe Garamond Pro" pitchFamily="18" charset="0"/>
              </a:rPr>
              <a:t>degli utenti.</a:t>
            </a:r>
            <a:endParaRPr lang="it-IT" sz="2400" b="0" dirty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051720" y="3063062"/>
            <a:ext cx="1296144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dobe Garamond Pro" pitchFamily="18" charset="0"/>
              </a:rPr>
              <a:t>INDIVIDUI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131840" y="3041576"/>
            <a:ext cx="216024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latin typeface="Adobe Garamond Pro" pitchFamily="18" charset="0"/>
              </a:rPr>
              <a:t>compongono i diversi flussi di traffico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1187624" y="4481736"/>
            <a:ext cx="1368152" cy="738664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dobe Garamond Pro" pitchFamily="18" charset="0"/>
              </a:rPr>
              <a:t>Caratteristiche fisiche e psicologiche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15816" y="4481736"/>
            <a:ext cx="1872208" cy="738664"/>
          </a:xfrm>
          <a:prstGeom prst="rect">
            <a:avLst/>
          </a:prstGeom>
          <a:noFill/>
          <a:ln w="127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dobe Garamond Pro" pitchFamily="18" charset="0"/>
              </a:rPr>
              <a:t>Interazione tra loro e con gli altri elementi stradali</a:t>
            </a:r>
            <a:endParaRPr lang="pt-BR" sz="1400" dirty="0" smtClean="0">
              <a:latin typeface="Adobe Garamond Pro" pitchFamily="18" charset="0"/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flipH="1">
            <a:off x="2231740" y="4121696"/>
            <a:ext cx="216024" cy="35568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2987824" y="4121696"/>
            <a:ext cx="257572" cy="36481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errar llave"/>
          <p:cNvSpPr/>
          <p:nvPr/>
        </p:nvSpPr>
        <p:spPr>
          <a:xfrm rot="5400000">
            <a:off x="2807803" y="3869667"/>
            <a:ext cx="144017" cy="3096344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46 Rectángulo"/>
          <p:cNvSpPr/>
          <p:nvPr/>
        </p:nvSpPr>
        <p:spPr>
          <a:xfrm>
            <a:off x="1187624" y="5985193"/>
            <a:ext cx="3456384" cy="58477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dobe Garamond Pro" pitchFamily="18" charset="0"/>
              </a:rPr>
              <a:t>Modellizzazione con </a:t>
            </a:r>
            <a:r>
              <a:rPr lang="it-IT" sz="1600" b="1" dirty="0" smtClean="0">
                <a:latin typeface="Adobe Garamond Pro" pitchFamily="18" charset="0"/>
              </a:rPr>
              <a:t>regole</a:t>
            </a:r>
            <a:r>
              <a:rPr lang="it-IT" sz="1600" dirty="0" smtClean="0">
                <a:latin typeface="Adobe Garamond Pro" pitchFamily="18" charset="0"/>
              </a:rPr>
              <a:t>, </a:t>
            </a:r>
            <a:r>
              <a:rPr lang="it-IT" sz="1600" b="1" dirty="0" smtClean="0">
                <a:latin typeface="Adobe Garamond Pro" pitchFamily="18" charset="0"/>
              </a:rPr>
              <a:t>algoritmi</a:t>
            </a:r>
            <a:r>
              <a:rPr lang="it-IT" sz="1600" dirty="0" smtClean="0">
                <a:latin typeface="Adobe Garamond Pro" pitchFamily="18" charset="0"/>
              </a:rPr>
              <a:t> e </a:t>
            </a:r>
            <a:r>
              <a:rPr lang="it-IT" sz="1600" b="1" dirty="0" smtClean="0">
                <a:latin typeface="Adobe Garamond Pro" pitchFamily="18" charset="0"/>
              </a:rPr>
              <a:t>modelli comportamentalli</a:t>
            </a:r>
          </a:p>
        </p:txBody>
      </p:sp>
      <p:sp>
        <p:nvSpPr>
          <p:cNvPr id="55" name="54 Flecha abajo"/>
          <p:cNvSpPr/>
          <p:nvPr/>
        </p:nvSpPr>
        <p:spPr>
          <a:xfrm>
            <a:off x="2843808" y="5561856"/>
            <a:ext cx="72008" cy="28803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56 Flecha abajo"/>
          <p:cNvSpPr/>
          <p:nvPr/>
        </p:nvSpPr>
        <p:spPr>
          <a:xfrm rot="-5400000">
            <a:off x="5616116" y="3149588"/>
            <a:ext cx="72008" cy="28803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57 CuadroTexto"/>
          <p:cNvSpPr txBox="1"/>
          <p:nvPr/>
        </p:nvSpPr>
        <p:spPr>
          <a:xfrm>
            <a:off x="6300192" y="3041576"/>
            <a:ext cx="2016224" cy="338554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dobe Garamond Pro" pitchFamily="18" charset="0"/>
              </a:rPr>
              <a:t>MULTIMODALITÀ</a:t>
            </a:r>
          </a:p>
        </p:txBody>
      </p:sp>
      <p:sp>
        <p:nvSpPr>
          <p:cNvPr id="59" name="58 CuadroTexto"/>
          <p:cNvSpPr txBox="1"/>
          <p:nvPr/>
        </p:nvSpPr>
        <p:spPr>
          <a:xfrm>
            <a:off x="5940152" y="4184993"/>
            <a:ext cx="2664296" cy="58477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dobe Garamond Pro" pitchFamily="18" charset="0"/>
              </a:rPr>
              <a:t>Modellizzazione dei </a:t>
            </a:r>
            <a:r>
              <a:rPr lang="it-IT" sz="1600" b="1" dirty="0" smtClean="0">
                <a:latin typeface="Adobe Garamond Pro" pitchFamily="18" charset="0"/>
              </a:rPr>
              <a:t>flussi</a:t>
            </a:r>
            <a:r>
              <a:rPr lang="it-IT" sz="1600" dirty="0" smtClean="0">
                <a:latin typeface="Adobe Garamond Pro" pitchFamily="18" charset="0"/>
              </a:rPr>
              <a:t> e delle loro </a:t>
            </a:r>
            <a:r>
              <a:rPr lang="it-IT" sz="1600" b="1" dirty="0" smtClean="0">
                <a:latin typeface="Adobe Garamond Pro" pitchFamily="18" charset="0"/>
              </a:rPr>
              <a:t>interazioni</a:t>
            </a:r>
            <a:endParaRPr lang="it-IT" sz="1600" dirty="0" smtClean="0">
              <a:latin typeface="Adobe Garamond Pro" pitchFamily="18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1835696" y="3401616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latin typeface="Adobe Garamond Pro" pitchFamily="18" charset="0"/>
              </a:rPr>
              <a:t>(veicoli, pedoni, mezzi pubblici, biciclette..)</a:t>
            </a:r>
            <a:endParaRPr lang="pt-BR" sz="1400" dirty="0"/>
          </a:p>
        </p:txBody>
      </p:sp>
      <p:sp>
        <p:nvSpPr>
          <p:cNvPr id="61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1475656" y="2780928"/>
            <a:ext cx="2448272" cy="288032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1400" i="1" dirty="0" smtClean="0">
                <a:solidFill>
                  <a:schemeClr val="accent1">
                    <a:lumMod val="75000"/>
                  </a:schemeClr>
                </a:solidFill>
                <a:latin typeface="Adobe Caslon Pro" pitchFamily="18" charset="0"/>
              </a:rPr>
              <a:t>- Simulazione microscopica -</a:t>
            </a:r>
            <a:endParaRPr lang="it-IT" sz="1400" i="1" dirty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62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84168" y="2780928"/>
            <a:ext cx="2448272" cy="288032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1400" i="1" dirty="0" smtClean="0">
                <a:solidFill>
                  <a:schemeClr val="accent1">
                    <a:lumMod val="75000"/>
                  </a:schemeClr>
                </a:solidFill>
                <a:latin typeface="Adobe Caslon Pro" pitchFamily="18" charset="0"/>
              </a:rPr>
              <a:t>- Simulazione multimodale -</a:t>
            </a:r>
            <a:endParaRPr lang="it-IT" sz="1400" i="1" dirty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64" name="63 Imagen" descr="PTV-Group_PTV-Vissim_Modelling-Cyclists-City-of-Copenhagen_300dpi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796136" y="4985792"/>
            <a:ext cx="3068745" cy="1584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2" name="21 Rectángulo"/>
          <p:cNvSpPr/>
          <p:nvPr/>
        </p:nvSpPr>
        <p:spPr>
          <a:xfrm>
            <a:off x="5652120" y="3401616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latin typeface="Adobe Garamond Pro" pitchFamily="18" charset="0"/>
              </a:rPr>
              <a:t>(individui raggruppati in flussi di traffico)</a:t>
            </a:r>
            <a:endParaRPr lang="pt-BR" sz="1400" dirty="0"/>
          </a:p>
        </p:txBody>
      </p:sp>
      <p:sp>
        <p:nvSpPr>
          <p:cNvPr id="23" name="22 Flecha abajo"/>
          <p:cNvSpPr/>
          <p:nvPr/>
        </p:nvSpPr>
        <p:spPr>
          <a:xfrm>
            <a:off x="7236296" y="3789040"/>
            <a:ext cx="72008" cy="28803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FINALITÀ e APPLICAZIONI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46" name="42 Marcador de contenido"/>
          <p:cNvSpPr>
            <a:spLocks noGrp="1"/>
          </p:cNvSpPr>
          <p:nvPr>
            <p:ph sz="quarter" idx="4"/>
          </p:nvPr>
        </p:nvSpPr>
        <p:spPr>
          <a:xfrm>
            <a:off x="539552" y="1844824"/>
            <a:ext cx="8064896" cy="468052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Valutazione e pianificazione delle </a:t>
            </a:r>
            <a:r>
              <a:rPr lang="it-IT" sz="1500" b="1" dirty="0" smtClean="0">
                <a:latin typeface="Adobe Garamond Pro" pitchFamily="18" charset="0"/>
              </a:rPr>
              <a:t>infrastrutture in ambito urbano e interurbano</a:t>
            </a:r>
            <a:endParaRPr lang="it-IT" sz="1500" dirty="0" smtClean="0">
              <a:latin typeface="Adobe Garamond Pro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Modellizzazione e simulazione del </a:t>
            </a:r>
            <a:r>
              <a:rPr lang="it-IT" sz="1500" b="1" dirty="0" smtClean="0">
                <a:latin typeface="Adobe Garamond Pro" pitchFamily="18" charset="0"/>
              </a:rPr>
              <a:t>traffico</a:t>
            </a:r>
            <a:r>
              <a:rPr lang="it-IT" sz="1500" dirty="0" smtClean="0">
                <a:latin typeface="Adobe Garamond Pro" pitchFamily="18" charset="0"/>
              </a:rPr>
              <a:t> con comparativa dei </a:t>
            </a:r>
            <a:r>
              <a:rPr lang="it-IT" sz="1500" b="1" dirty="0" smtClean="0">
                <a:latin typeface="Adobe Garamond Pro" pitchFamily="18" charset="0"/>
              </a:rPr>
              <a:t>diversi scenari</a:t>
            </a:r>
            <a:r>
              <a:rPr lang="it-IT" sz="1500" dirty="0" smtClean="0">
                <a:latin typeface="Adobe Garamond Pro" pitchFamily="18" charset="0"/>
              </a:rPr>
              <a:t>  in 2D e 3D </a:t>
            </a:r>
            <a:r>
              <a:rPr lang="it-IT" sz="1500" i="1" dirty="0" smtClean="0">
                <a:latin typeface="Adobe Garamond Pro" pitchFamily="18" charset="0"/>
              </a:rPr>
              <a:t>(sistema multimodale integrato)</a:t>
            </a:r>
          </a:p>
          <a:p>
            <a:pPr lvl="0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Parametrizzazione individuale del </a:t>
            </a:r>
            <a:r>
              <a:rPr lang="it-IT" sz="1500" b="1" dirty="0" smtClean="0">
                <a:latin typeface="Adobe Garamond Pro" pitchFamily="18" charset="0"/>
              </a:rPr>
              <a:t>comportamento dei singoli individui </a:t>
            </a:r>
            <a:r>
              <a:rPr lang="it-IT" sz="1500" i="1" dirty="0" smtClean="0">
                <a:latin typeface="Adobe Garamond Pro" pitchFamily="18" charset="0"/>
              </a:rPr>
              <a:t>(simulazione microscopica)</a:t>
            </a:r>
          </a:p>
          <a:p>
            <a:pPr lvl="0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Integrazione e analisi di: </a:t>
            </a:r>
          </a:p>
          <a:p>
            <a:pPr lvl="1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sistemi di </a:t>
            </a:r>
            <a:r>
              <a:rPr lang="it-IT" sz="1500" b="1" dirty="0" smtClean="0">
                <a:latin typeface="Adobe Garamond Pro" pitchFamily="18" charset="0"/>
              </a:rPr>
              <a:t>controllo e pianificazione semaforica</a:t>
            </a:r>
          </a:p>
          <a:p>
            <a:pPr lvl="1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misure per la </a:t>
            </a:r>
            <a:r>
              <a:rPr lang="it-IT" sz="1500" b="1" dirty="0" smtClean="0">
                <a:latin typeface="Adobe Garamond Pro" pitchFamily="18" charset="0"/>
              </a:rPr>
              <a:t>priorizzazione dei mezzi pubblici</a:t>
            </a:r>
          </a:p>
          <a:p>
            <a:pPr lvl="1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modelli di </a:t>
            </a:r>
            <a:r>
              <a:rPr lang="it-IT" sz="1500" b="1" dirty="0" smtClean="0">
                <a:latin typeface="Adobe Garamond Pro" pitchFamily="18" charset="0"/>
              </a:rPr>
              <a:t>gestione e controllo del traffico</a:t>
            </a:r>
          </a:p>
          <a:p>
            <a:pPr lvl="1" algn="just">
              <a:lnSpc>
                <a:spcPct val="150000"/>
              </a:lnSpc>
            </a:pPr>
            <a:r>
              <a:rPr lang="it-IT" sz="1500" b="1" dirty="0" smtClean="0">
                <a:latin typeface="Adobe Garamond Pro" pitchFamily="18" charset="0"/>
              </a:rPr>
              <a:t>sistemi inteligenti di trasporto</a:t>
            </a:r>
          </a:p>
          <a:p>
            <a:pPr lvl="1" algn="just">
              <a:lnSpc>
                <a:spcPct val="150000"/>
              </a:lnSpc>
            </a:pPr>
            <a:r>
              <a:rPr lang="it-IT" sz="1500" dirty="0" smtClean="0">
                <a:latin typeface="Adobe Garamond Pro" pitchFamily="18" charset="0"/>
              </a:rPr>
              <a:t>modelli di </a:t>
            </a:r>
            <a:r>
              <a:rPr lang="it-IT" sz="1500" b="1" dirty="0" smtClean="0">
                <a:latin typeface="Adobe Garamond Pro" pitchFamily="18" charset="0"/>
              </a:rPr>
              <a:t>emissioni di inquinanti</a:t>
            </a:r>
          </a:p>
          <a:p>
            <a:pPr lvl="1">
              <a:lnSpc>
                <a:spcPct val="150000"/>
              </a:lnSpc>
              <a:buNone/>
            </a:pPr>
            <a:endParaRPr lang="it-IT" sz="1500" b="1" dirty="0" smtClean="0">
              <a:latin typeface="Adobe Garamond Pro" pitchFamily="18" charset="0"/>
            </a:endParaRPr>
          </a:p>
        </p:txBody>
      </p:sp>
      <p:pic>
        <p:nvPicPr>
          <p:cNvPr id="12" name="11 Imagen" descr="La planeación del transporte sustentable enfatiza el uso del transporte público. Aprenda como PTV Vissim apoya a los analistas dentro de distintas sub-áreas de la planeación del transporte público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81128"/>
            <a:ext cx="504056" cy="54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Realice cálculos detallados de emisio- nes de .contaminantes como CO2, NOx, y PM10; basado en la información de trayectorias, velocidades y aceleraciones de los vehículos a partir del software de micro-simulación PTV Vissim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949280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vision-traffic.ptvgroup.com/fileadmin/_migrated/pics/Multimodalitaet_0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015" y="2636912"/>
            <a:ext cx="454913" cy="4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Evalúa la calidad del tráfico en auto- pistas con PTV Vissim, considerando tanto variables macroscópicas como tiempos de viaje y longitudes de cola, pero tomando en cuenta todos los detal- les del diseño geométrico y aspectos del comportamiento de conducción."/>
          <p:cNvPicPr/>
          <p:nvPr/>
        </p:nvPicPr>
        <p:blipFill>
          <a:blip r:embed="rId5" cstate="print"/>
          <a:srcRect b="24777"/>
          <a:stretch>
            <a:fillRect/>
          </a:stretch>
        </p:blipFill>
        <p:spPr bwMode="auto">
          <a:xfrm>
            <a:off x="7452320" y="184482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Simula distintas medidas de gestión de tráfico, como límites de velocidad variables, cerrar carriles al tráfico pesado, advertencias de congestión, uso temporal del acotamiento como carril adicional, etc. "/>
          <p:cNvPicPr/>
          <p:nvPr/>
        </p:nvPicPr>
        <p:blipFill>
          <a:blip r:embed="rId6" cstate="print"/>
          <a:srcRect b="15374"/>
          <a:stretch>
            <a:fillRect/>
          </a:stretch>
        </p:blipFill>
        <p:spPr bwMode="auto">
          <a:xfrm>
            <a:off x="4716016" y="5157192"/>
            <a:ext cx="5760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DATI e FUNZIONAMENTO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4" name="42 Marcador de contenido"/>
          <p:cNvSpPr txBox="1">
            <a:spLocks/>
          </p:cNvSpPr>
          <p:nvPr/>
        </p:nvSpPr>
        <p:spPr>
          <a:xfrm>
            <a:off x="395536" y="1628800"/>
            <a:ext cx="692439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it-IT" sz="1300" dirty="0" smtClean="0">
                <a:latin typeface="Adobe Garamond Pro" pitchFamily="18" charset="0"/>
              </a:rPr>
              <a:t>I dati di input necessari per il funzionamento del programma sono tanti, dobuto all’alto livello di dettaglio con cui possiamo lavorare, e riguardano:</a:t>
            </a:r>
            <a:endParaRPr kumimoji="0" lang="it-IT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Infrastruttura</a:t>
            </a:r>
          </a:p>
          <a:p>
            <a:pPr marL="640080" lvl="1" indent="-274320" algn="just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it-IT" sz="1300" dirty="0" smtClean="0">
                <a:latin typeface="Adobe Garamond Pro" pitchFamily="18" charset="0"/>
              </a:rPr>
              <a:t>dimensioni geometriche (prefissate secondo i valori standard, ma modificabili)</a:t>
            </a:r>
          </a:p>
          <a:p>
            <a:pPr marL="640080" lvl="1" indent="-274320" algn="just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it-IT" sz="1300" dirty="0" smtClean="0">
                <a:latin typeface="Adobe Garamond Pro" pitchFamily="18" charset="0"/>
              </a:rPr>
              <a:t>punti di conflitto/intersezioni (regole di priorità, semafori, ...)</a:t>
            </a:r>
          </a:p>
          <a:p>
            <a:pPr marL="640080" lvl="1" indent="-274320" algn="just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it-IT" sz="1300" dirty="0" smtClean="0">
                <a:latin typeface="Adobe Garamond Pro" pitchFamily="18" charset="0"/>
              </a:rPr>
              <a:t>parametri relazionati con la segnaletica (velocità limite, cicli semaforici, priorità e stop, attraversamenti pedonali, separazione di corsie, segnaletica di manovrabilità, ...) </a:t>
            </a: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it-IT" sz="1300" b="1" dirty="0" smtClean="0">
                <a:latin typeface="Adobe Garamond Pro" pitchFamily="18" charset="0"/>
              </a:rPr>
              <a:t>Utenti</a:t>
            </a:r>
          </a:p>
          <a:p>
            <a:pPr marL="640080" lvl="1" indent="-274320" algn="just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it-IT" sz="1300" dirty="0" smtClean="0">
                <a:latin typeface="Adobe Garamond Pro" pitchFamily="18" charset="0"/>
              </a:rPr>
              <a:t>tipologia e numero di veicoli (standard, mezzi pesanti, mezzi pubblici, biciclette, pedoni, ...)</a:t>
            </a:r>
          </a:p>
          <a:p>
            <a:pPr marL="640080" lvl="1" indent="-274320" algn="just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it-IT" sz="1300" dirty="0" smtClean="0">
                <a:latin typeface="Adobe Garamond Pro" pitchFamily="18" charset="0"/>
              </a:rPr>
              <a:t>percosri, tempi e flussi veicolari</a:t>
            </a:r>
          </a:p>
          <a:p>
            <a:pPr marL="640080" lvl="1" indent="-274320" algn="just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lang="it-IT" sz="1300" dirty="0" smtClean="0">
                <a:latin typeface="Adobe Garamond Pro" pitchFamily="18" charset="0"/>
              </a:rPr>
              <a:t>aree specifiche  e parcheggi (dimensioni, caratteristiche, ...)</a:t>
            </a: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it-IT" sz="1300" b="1" dirty="0" smtClean="0">
                <a:latin typeface="Adobe Garamond Pro" pitchFamily="18" charset="0"/>
              </a:rPr>
              <a:t>Mapa e scala</a:t>
            </a: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it-IT" sz="1300" b="1" noProof="0" dirty="0" smtClean="0">
                <a:latin typeface="Adobe Garamond Pro" pitchFamily="18" charset="0"/>
              </a:rPr>
              <a:t>Numero e durata della simulazione</a:t>
            </a: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it-IT" sz="13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aramond Pro" pitchFamily="18" charset="0"/>
                <a:ea typeface="+mn-ea"/>
                <a:cs typeface="+mn-cs"/>
              </a:rPr>
              <a:t>ecc</a:t>
            </a:r>
            <a:endParaRPr kumimoji="0" lang="it-IT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it-IT" sz="1500" b="1" dirty="0" smtClean="0">
              <a:latin typeface="Adobe Garamond Pro" pitchFamily="18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it-IT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" pitchFamily="18" charset="0"/>
              <a:ea typeface="+mn-ea"/>
              <a:cs typeface="+mn-cs"/>
            </a:endParaRPr>
          </a:p>
        </p:txBody>
      </p:sp>
      <p:pic>
        <p:nvPicPr>
          <p:cNvPr id="6" name="5 Imagen" descr="Sin títu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9926" y="1556792"/>
            <a:ext cx="1716570" cy="5188022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PRODUTTORE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12" name="11 Marcador de contenido" descr="AAEAAQAAAAAAAAWhAAAAJDIwY2NiMmE1LWI2NmYtNDZkZi1iMTFkLWNhYTE5ODFiMTEyMw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35741"/>
          <a:stretch>
            <a:fillRect/>
          </a:stretch>
        </p:blipFill>
        <p:spPr>
          <a:xfrm>
            <a:off x="7020272" y="0"/>
            <a:ext cx="1905000" cy="1224136"/>
          </a:xfrm>
        </p:spPr>
      </p:pic>
      <p:sp>
        <p:nvSpPr>
          <p:cNvPr id="15" name="14 Marcador de contenido"/>
          <p:cNvSpPr>
            <a:spLocks noGrp="1"/>
          </p:cNvSpPr>
          <p:nvPr>
            <p:ph sz="quarter" idx="4"/>
          </p:nvPr>
        </p:nvSpPr>
        <p:spPr>
          <a:xfrm>
            <a:off x="539552" y="2420888"/>
            <a:ext cx="6336704" cy="4176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it-IT" sz="1600" dirty="0" smtClean="0">
                <a:latin typeface="Adobe Garamond Pro" pitchFamily="18" charset="0"/>
              </a:rPr>
              <a:t>PTV Vissim 9 è stato creato dal PTV Group, un’azienda tedesca specializzata nello sviluppo di </a:t>
            </a:r>
            <a:r>
              <a:rPr lang="it-IT" sz="1600" b="1" dirty="0" smtClean="0">
                <a:latin typeface="Adobe Garamond Pro" pitchFamily="18" charset="0"/>
              </a:rPr>
              <a:t>software</a:t>
            </a:r>
            <a:r>
              <a:rPr lang="it-IT" sz="1600" dirty="0" smtClean="0">
                <a:latin typeface="Adobe Garamond Pro" pitchFamily="18" charset="0"/>
              </a:rPr>
              <a:t> e nei serivizi di </a:t>
            </a:r>
            <a:r>
              <a:rPr lang="it-IT" sz="1600" b="1" dirty="0" smtClean="0">
                <a:latin typeface="Adobe Garamond Pro" pitchFamily="18" charset="0"/>
              </a:rPr>
              <a:t>consulenza</a:t>
            </a:r>
            <a:r>
              <a:rPr lang="it-IT" sz="1600" dirty="0" smtClean="0">
                <a:latin typeface="Adobe Garamond Pro" pitchFamily="18" charset="0"/>
              </a:rPr>
              <a:t> per la </a:t>
            </a:r>
            <a:r>
              <a:rPr lang="it-IT" sz="1600" b="1" dirty="0" smtClean="0">
                <a:latin typeface="Adobe Garamond Pro" pitchFamily="18" charset="0"/>
              </a:rPr>
              <a:t>mobilità </a:t>
            </a:r>
            <a:r>
              <a:rPr lang="it-IT" sz="1600" dirty="0" smtClean="0">
                <a:latin typeface="Adobe Garamond Pro" pitchFamily="18" charset="0"/>
              </a:rPr>
              <a:t>e la </a:t>
            </a:r>
            <a:r>
              <a:rPr lang="it-IT" sz="1600" b="1" dirty="0" smtClean="0">
                <a:latin typeface="Adobe Garamond Pro" pitchFamily="18" charset="0"/>
              </a:rPr>
              <a:t>logistica del traffico e dei trasporti</a:t>
            </a:r>
            <a:r>
              <a:rPr lang="it-IT" sz="1600" dirty="0" smtClean="0">
                <a:latin typeface="Adobe Garamond Pro" pitchFamily="18" charset="0"/>
              </a:rPr>
              <a:t>.</a:t>
            </a:r>
          </a:p>
          <a:p>
            <a:pPr marL="0" lvl="0" indent="0" algn="just">
              <a:lnSpc>
                <a:spcPct val="170000"/>
              </a:lnSpc>
              <a:buNone/>
              <a:defRPr/>
            </a:pPr>
            <a:r>
              <a:rPr lang="it-IT" sz="1600" dirty="0" smtClean="0">
                <a:latin typeface="Adobe Garamond Pro" pitchFamily="18" charset="0"/>
              </a:rPr>
              <a:t>Principali prodotti:</a:t>
            </a:r>
            <a:endParaRPr lang="es-ES" sz="1600" dirty="0" smtClean="0">
              <a:latin typeface="Adobe Garamond Pro" pitchFamily="18" charset="0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it-IT" sz="1600" dirty="0" smtClean="0">
                <a:latin typeface="Adobe Garamond Pro" pitchFamily="18" charset="0"/>
              </a:rPr>
              <a:t>‘</a:t>
            </a:r>
            <a:r>
              <a:rPr lang="it-IT" sz="1600" b="1" dirty="0" smtClean="0">
                <a:latin typeface="Adobe Garamond Pro" pitchFamily="18" charset="0"/>
              </a:rPr>
              <a:t>Vision Traffic Suite</a:t>
            </a:r>
            <a:r>
              <a:rPr lang="it-IT" sz="1600" dirty="0" smtClean="0">
                <a:latin typeface="Adobe Garamond Pro" pitchFamily="18" charset="0"/>
              </a:rPr>
              <a:t>’, per la pianificazone dei trasporti</a:t>
            </a:r>
          </a:p>
          <a:p>
            <a:pPr marL="806450" lvl="1" indent="-273050" algn="just">
              <a:lnSpc>
                <a:spcPct val="150000"/>
              </a:lnSpc>
              <a:defRPr/>
            </a:pPr>
            <a:r>
              <a:rPr lang="it-IT" sz="1500" b="1" i="1" dirty="0" smtClean="0">
                <a:latin typeface="Adobe Garamond Pro" pitchFamily="18" charset="0"/>
              </a:rPr>
              <a:t>PTV Vissim 9</a:t>
            </a:r>
            <a:endParaRPr lang="es-ES" sz="1500" b="1" i="1" dirty="0" smtClean="0">
              <a:latin typeface="Adobe Garamond Pro" pitchFamily="18" charset="0"/>
            </a:endParaRPr>
          </a:p>
          <a:p>
            <a:pPr lvl="0" algn="just">
              <a:lnSpc>
                <a:spcPct val="170000"/>
              </a:lnSpc>
              <a:defRPr/>
            </a:pPr>
            <a:r>
              <a:rPr lang="it-IT" sz="1600" dirty="0" smtClean="0">
                <a:latin typeface="Adobe Garamond Pro" pitchFamily="18" charset="0"/>
              </a:rPr>
              <a:t>‘</a:t>
            </a:r>
            <a:r>
              <a:rPr lang="it-IT" sz="1600" b="1" dirty="0" smtClean="0">
                <a:latin typeface="Adobe Garamond Pro" pitchFamily="18" charset="0"/>
              </a:rPr>
              <a:t>PTV Map&amp;Guide</a:t>
            </a:r>
            <a:r>
              <a:rPr lang="it-IT" sz="1600" dirty="0" smtClean="0">
                <a:latin typeface="Adobe Garamond Pro" pitchFamily="18" charset="0"/>
              </a:rPr>
              <a:t>’, per la pianificazione di percorsi</a:t>
            </a:r>
          </a:p>
          <a:p>
            <a:pPr marL="0" lvl="0" indent="0">
              <a:lnSpc>
                <a:spcPct val="170000"/>
              </a:lnSpc>
              <a:buNone/>
              <a:defRPr/>
            </a:pPr>
            <a:r>
              <a:rPr lang="es-ES" sz="1600" dirty="0" smtClean="0">
                <a:latin typeface="Adobe Garamond Pro" pitchFamily="18" charset="0"/>
              </a:rPr>
              <a:t>Sito web: 	     </a:t>
            </a:r>
            <a:r>
              <a:rPr lang="es-ES" sz="1600" dirty="0" smtClean="0">
                <a:latin typeface="Adobe Garamond Pro" pitchFamily="18" charset="0"/>
                <a:hlinkClick r:id="rId3"/>
              </a:rPr>
              <a:t>http://</a:t>
            </a:r>
            <a:r>
              <a:rPr lang="es-ES" sz="1600" dirty="0" smtClean="0">
                <a:latin typeface="Adobe Garamond Pro" pitchFamily="18" charset="0"/>
                <a:hlinkClick r:id="rId3"/>
              </a:rPr>
              <a:t>vision-traffic.ptvgroup.com/en-us/home/</a:t>
            </a:r>
            <a:endParaRPr lang="es-ES" sz="1600" dirty="0" smtClean="0">
              <a:latin typeface="Adobe Garamond Pro" pitchFamily="18" charset="0"/>
            </a:endParaRPr>
          </a:p>
          <a:p>
            <a:pPr marL="0" lvl="0" indent="0" algn="ctr">
              <a:lnSpc>
                <a:spcPct val="170000"/>
              </a:lnSpc>
              <a:buNone/>
              <a:defRPr/>
            </a:pPr>
            <a:r>
              <a:rPr lang="it-IT" sz="1100" i="1" dirty="0" smtClean="0">
                <a:latin typeface="Adobe Garamond Pro" pitchFamily="18" charset="0"/>
              </a:rPr>
              <a:t>Versione completa a pagamento, demo di 30 giorni disponibile per studenti.</a:t>
            </a:r>
            <a:endParaRPr lang="it-IT" sz="1100" i="1" dirty="0" smtClean="0">
              <a:latin typeface="Adobe Garamond Pro" pitchFamily="18" charset="0"/>
            </a:endParaRPr>
          </a:p>
          <a:p>
            <a:pPr lvl="0">
              <a:lnSpc>
                <a:spcPct val="150000"/>
              </a:lnSpc>
              <a:buNone/>
              <a:defRPr/>
            </a:pPr>
            <a:endParaRPr lang="es-ES" sz="1600" dirty="0" smtClean="0">
              <a:latin typeface="Adobe Garamond Pro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1600" dirty="0" smtClean="0">
              <a:latin typeface="Adobe Garamond Pro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1600" dirty="0" smtClean="0">
              <a:latin typeface="Adobe Garamond Pro" pitchFamily="18" charset="0"/>
            </a:endParaRPr>
          </a:p>
          <a:p>
            <a:pPr>
              <a:buNone/>
            </a:pPr>
            <a:endParaRPr lang="pt-BR" sz="1600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539552" y="1772816"/>
            <a:ext cx="6048672" cy="640080"/>
          </a:xfrm>
          <a:noFill/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Adobe Caslon Pro" pitchFamily="18" charset="0"/>
              </a:rPr>
              <a:t>PTV (Planung Transport Verkehr ) AG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6" name="5 Imagen" descr="14458434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7660" y="3681028"/>
            <a:ext cx="2846828" cy="1800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</p:pic>
      <p:cxnSp>
        <p:nvCxnSpPr>
          <p:cNvPr id="10" name="9 Conector recto de flecha"/>
          <p:cNvCxnSpPr/>
          <p:nvPr/>
        </p:nvCxnSpPr>
        <p:spPr>
          <a:xfrm>
            <a:off x="5613604" y="4581128"/>
            <a:ext cx="398556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HARDWARE E SOFTWARE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539552" y="1772816"/>
            <a:ext cx="3960440" cy="64008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dobe Caslon Pro" pitchFamily="18" charset="0"/>
              </a:rPr>
              <a:t>SISTEMA OPERATIVO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2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4644008" y="1772816"/>
            <a:ext cx="3960440" cy="64008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dobe Caslon Pro" pitchFamily="18" charset="0"/>
              </a:rPr>
              <a:t>HARDWARE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27" name="14 Marcador de contenido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3960440" cy="410445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  <a:defRPr/>
            </a:pPr>
            <a:endParaRPr lang="es-ES" sz="2400" dirty="0" smtClean="0">
              <a:latin typeface="Adobe Garamond Pro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100" dirty="0" smtClean="0">
              <a:latin typeface="Adobe Garamond Pro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it-IT" sz="2100" dirty="0" smtClean="0">
              <a:latin typeface="Adobe Garamond Pro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35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539552" y="2428880"/>
            <a:ext cx="3960440" cy="3808432"/>
          </a:xfrm>
          <a:noFill/>
        </p:spPr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endParaRPr lang="es-ES" sz="2100" b="0" dirty="0" smtClean="0">
              <a:solidFill>
                <a:schemeClr val="tx1"/>
              </a:solidFill>
              <a:latin typeface="Adobe Garamond Pro" pitchFamily="18" charset="0"/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  <a:latin typeface="Adobe Caslon Pro" pitchFamily="18" charset="0"/>
            </a:endParaRPr>
          </a:p>
        </p:txBody>
      </p:sp>
      <p:sp>
        <p:nvSpPr>
          <p:cNvPr id="43" name="42 Marcador de contenido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3960440" cy="4437112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Processor: min. </a:t>
            </a:r>
            <a:r>
              <a:rPr lang="en-US" sz="2500" b="1" dirty="0" smtClean="0">
                <a:latin typeface="Adobe Garamond Pro" pitchFamily="18" charset="0"/>
              </a:rPr>
              <a:t>Pentium IV</a:t>
            </a:r>
            <a:r>
              <a:rPr lang="en-US" sz="2500" dirty="0" smtClean="0">
                <a:latin typeface="Adobe Garamond Pro" pitchFamily="18" charset="0"/>
              </a:rPr>
              <a:t>, recommended Core i7</a:t>
            </a:r>
          </a:p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Speed: min. </a:t>
            </a:r>
            <a:r>
              <a:rPr lang="en-US" sz="2500" b="1" dirty="0" smtClean="0">
                <a:latin typeface="Adobe Garamond Pro" pitchFamily="18" charset="0"/>
              </a:rPr>
              <a:t>2 GHz </a:t>
            </a:r>
          </a:p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Memory RAM: min. </a:t>
            </a:r>
            <a:r>
              <a:rPr lang="en-US" sz="2500" b="1" dirty="0" smtClean="0">
                <a:latin typeface="Adobe Garamond Pro" pitchFamily="18" charset="0"/>
              </a:rPr>
              <a:t>2 GB</a:t>
            </a:r>
            <a:r>
              <a:rPr lang="en-US" sz="2500" dirty="0" smtClean="0">
                <a:latin typeface="Adobe Garamond Pro" pitchFamily="18" charset="0"/>
              </a:rPr>
              <a:t>, for the 64-bit edition </a:t>
            </a:r>
            <a:r>
              <a:rPr lang="en-US" sz="2500" b="1" dirty="0" smtClean="0">
                <a:latin typeface="Adobe Garamond Pro" pitchFamily="18" charset="0"/>
              </a:rPr>
              <a:t>4 GB </a:t>
            </a:r>
            <a:r>
              <a:rPr lang="en-US" sz="2500" dirty="0" smtClean="0">
                <a:latin typeface="Adobe Garamond Pro" pitchFamily="18" charset="0"/>
              </a:rPr>
              <a:t/>
            </a:r>
            <a:br>
              <a:rPr lang="en-US" sz="2500" dirty="0" smtClean="0">
                <a:latin typeface="Adobe Garamond Pro" pitchFamily="18" charset="0"/>
              </a:rPr>
            </a:br>
            <a:r>
              <a:rPr lang="en-US" sz="2500" i="1" dirty="0" smtClean="0">
                <a:latin typeface="Adobe Garamond Pro" pitchFamily="18" charset="0"/>
              </a:rPr>
              <a:t>For large networks containing many cars and/or pedestrians more RAM may be necessary.</a:t>
            </a:r>
          </a:p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Hard disk space: depending on the installation settings up to </a:t>
            </a:r>
            <a:r>
              <a:rPr lang="en-US" sz="2500" b="1" dirty="0" smtClean="0">
                <a:latin typeface="Adobe Garamond Pro" pitchFamily="18" charset="0"/>
              </a:rPr>
              <a:t>1.5 GB</a:t>
            </a:r>
          </a:p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Hardware lock (dongle) protection: one fully functional USB port</a:t>
            </a:r>
          </a:p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Screen resolution: min. </a:t>
            </a:r>
            <a:r>
              <a:rPr lang="en-US" sz="2500" b="1" dirty="0" smtClean="0">
                <a:latin typeface="Adobe Garamond Pro" pitchFamily="18" charset="0"/>
              </a:rPr>
              <a:t>1280x800 or 1366x768 Pixel</a:t>
            </a:r>
            <a:r>
              <a:rPr lang="en-US" sz="2500" dirty="0" smtClean="0">
                <a:latin typeface="Adobe Garamond Pro" pitchFamily="18" charset="0"/>
              </a:rPr>
              <a:t>, recommended Full HD (1920x1080 Pixel)</a:t>
            </a:r>
          </a:p>
          <a:p>
            <a:pPr lvl="0">
              <a:lnSpc>
                <a:spcPct val="160000"/>
              </a:lnSpc>
            </a:pPr>
            <a:r>
              <a:rPr lang="en-US" sz="2500" dirty="0" smtClean="0">
                <a:latin typeface="Adobe Garamond Pro" pitchFamily="18" charset="0"/>
              </a:rPr>
              <a:t>Graphics card: </a:t>
            </a:r>
            <a:r>
              <a:rPr lang="en-US" sz="2500" b="1" dirty="0" smtClean="0">
                <a:latin typeface="Adobe Garamond Pro" pitchFamily="18" charset="0"/>
              </a:rPr>
              <a:t>Graphics OpenGL® support </a:t>
            </a:r>
            <a:r>
              <a:rPr lang="en-US" sz="2500" dirty="0" smtClean="0">
                <a:latin typeface="Adobe Garamond Pro" pitchFamily="18" charset="0"/>
              </a:rPr>
              <a:t>for 3D graphics</a:t>
            </a:r>
          </a:p>
          <a:p>
            <a:pPr lvl="0">
              <a:lnSpc>
                <a:spcPct val="170000"/>
              </a:lnSpc>
              <a:buNone/>
            </a:pPr>
            <a:endParaRPr lang="pt-BR" dirty="0"/>
          </a:p>
        </p:txBody>
      </p:sp>
      <p:sp>
        <p:nvSpPr>
          <p:cNvPr id="46" name="42 Marcador de contenido"/>
          <p:cNvSpPr>
            <a:spLocks noGrp="1"/>
          </p:cNvSpPr>
          <p:nvPr>
            <p:ph sz="quarter" idx="4"/>
          </p:nvPr>
        </p:nvSpPr>
        <p:spPr>
          <a:xfrm>
            <a:off x="539552" y="2420888"/>
            <a:ext cx="3960440" cy="3816424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en-US" sz="1200" b="1" dirty="0" smtClean="0">
                <a:latin typeface="Adobe Garamond Pro" pitchFamily="18" charset="0"/>
              </a:rPr>
              <a:t>Windows® 10 </a:t>
            </a:r>
            <a:r>
              <a:rPr lang="en-US" sz="1200" dirty="0" smtClean="0">
                <a:latin typeface="Adobe Garamond Pro" pitchFamily="18" charset="0"/>
              </a:rPr>
              <a:t>or</a:t>
            </a:r>
            <a:r>
              <a:rPr lang="en-US" sz="1200" b="1" dirty="0" smtClean="0">
                <a:latin typeface="Adobe Garamond Pro" pitchFamily="18" charset="0"/>
              </a:rPr>
              <a:t> Windows® 8 </a:t>
            </a:r>
            <a:r>
              <a:rPr lang="en-US" sz="1200" dirty="0" smtClean="0">
                <a:latin typeface="Adobe Garamond Pro" pitchFamily="18" charset="0"/>
              </a:rPr>
              <a:t>(from PTV </a:t>
            </a:r>
            <a:r>
              <a:rPr lang="en-US" sz="1200" dirty="0" err="1" smtClean="0">
                <a:latin typeface="Adobe Garamond Pro" pitchFamily="18" charset="0"/>
              </a:rPr>
              <a:t>Vissim</a:t>
            </a:r>
            <a:r>
              <a:rPr lang="en-US" sz="1200" dirty="0" smtClean="0">
                <a:latin typeface="Adobe Garamond Pro" pitchFamily="18" charset="0"/>
              </a:rPr>
              <a:t> 5)</a:t>
            </a:r>
          </a:p>
          <a:p>
            <a:pPr lvl="0">
              <a:lnSpc>
                <a:spcPct val="170000"/>
              </a:lnSpc>
            </a:pPr>
            <a:r>
              <a:rPr lang="pt-BR" sz="1200" b="1" dirty="0" smtClean="0">
                <a:latin typeface="Adobe Garamond Pro" pitchFamily="18" charset="0"/>
              </a:rPr>
              <a:t>Windows® 7</a:t>
            </a:r>
            <a:endParaRPr lang="es-ES" sz="1200" b="1" dirty="0" smtClean="0">
              <a:latin typeface="Adobe Garamond Pro" pitchFamily="18" charset="0"/>
            </a:endParaRPr>
          </a:p>
          <a:p>
            <a:pPr lvl="0">
              <a:lnSpc>
                <a:spcPct val="170000"/>
              </a:lnSpc>
            </a:pPr>
            <a:r>
              <a:rPr lang="en-US" sz="1200" b="1" dirty="0" smtClean="0">
                <a:latin typeface="Adobe Garamond Pro" pitchFamily="18" charset="0"/>
              </a:rPr>
              <a:t>Windows® Vista - </a:t>
            </a:r>
            <a:r>
              <a:rPr lang="en-US" sz="1200" b="1" dirty="0" err="1" smtClean="0">
                <a:latin typeface="Adobe Garamond Pro" pitchFamily="18" charset="0"/>
              </a:rPr>
              <a:t>ServicePack</a:t>
            </a:r>
            <a:r>
              <a:rPr lang="en-US" sz="1200" b="1" dirty="0" smtClean="0">
                <a:latin typeface="Adobe Garamond Pro" pitchFamily="18" charset="0"/>
              </a:rPr>
              <a:t> 2 </a:t>
            </a:r>
            <a:r>
              <a:rPr lang="en-US" sz="1200" dirty="0" smtClean="0">
                <a:latin typeface="Adobe Garamond Pro" pitchFamily="18" charset="0"/>
              </a:rPr>
              <a:t>(from </a:t>
            </a:r>
            <a:r>
              <a:rPr lang="en-US" sz="1200" dirty="0" err="1" smtClean="0">
                <a:latin typeface="Adobe Garamond Pro" pitchFamily="18" charset="0"/>
              </a:rPr>
              <a:t>Vissim</a:t>
            </a:r>
            <a:r>
              <a:rPr lang="en-US" sz="1200" dirty="0" smtClean="0">
                <a:latin typeface="Adobe Garamond Pro" pitchFamily="18" charset="0"/>
              </a:rPr>
              <a:t> 10 is no longer supported)</a:t>
            </a:r>
            <a:endParaRPr lang="es-ES" sz="1200" dirty="0" smtClean="0">
              <a:latin typeface="Adobe Garamond Pro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200" dirty="0" smtClean="0">
                <a:latin typeface="Adobe Garamond Pro" pitchFamily="18" charset="0"/>
              </a:rPr>
              <a:t>For 32-bit operating systems Microsoft® .NET Framework 4.5 is required.</a:t>
            </a:r>
            <a:endParaRPr lang="es-ES" sz="1200" dirty="0" smtClean="0">
              <a:latin typeface="Adobe Garamond Pro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200" dirty="0" smtClean="0">
                <a:latin typeface="Adobe Garamond Pro" pitchFamily="18" charset="0"/>
              </a:rPr>
              <a:t>On 64-bit operating systems both </a:t>
            </a:r>
            <a:r>
              <a:rPr lang="en-US" sz="1200" dirty="0" err="1" smtClean="0">
                <a:latin typeface="Adobe Garamond Pro" pitchFamily="18" charset="0"/>
              </a:rPr>
              <a:t>Vissim</a:t>
            </a:r>
            <a:r>
              <a:rPr lang="en-US" sz="1200" dirty="0" smtClean="0">
                <a:latin typeface="Adobe Garamond Pro" pitchFamily="18" charset="0"/>
              </a:rPr>
              <a:t> editions can be operated.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" y="1556792"/>
            <a:ext cx="7172296" cy="403244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ESEMPIO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92280" y="2492896"/>
            <a:ext cx="1944216" cy="1938992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Immagine di referenza: </a:t>
            </a:r>
            <a:r>
              <a:rPr lang="it-IT" sz="1200" dirty="0" smtClean="0">
                <a:latin typeface="Adobe Garamond Pro" pitchFamily="18" charset="0"/>
              </a:rPr>
              <a:t>mapa contenuta nel software </a:t>
            </a:r>
          </a:p>
          <a:p>
            <a:pPr algn="ctr"/>
            <a:endParaRPr lang="it-IT" sz="1200" dirty="0" smtClean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Selezioniamo il tasto della mapa e automaticamente si carica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Cerchiamo l’area di referenza dove vogliamo simulare il traffico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2627784" y="2132856"/>
            <a:ext cx="446449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220072" y="4797152"/>
            <a:ext cx="3793964" cy="1754326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Immagine di referenza: </a:t>
            </a:r>
            <a:r>
              <a:rPr lang="it-IT" sz="1200" dirty="0" smtClean="0">
                <a:latin typeface="Adobe Garamond Pro" pitchFamily="18" charset="0"/>
              </a:rPr>
              <a:t>importare mapa in formato .jpeg</a:t>
            </a:r>
          </a:p>
          <a:p>
            <a:pPr algn="ctr"/>
            <a:endParaRPr lang="it-IT" sz="1200" dirty="0" smtClean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Selezioniamo il layer ‘background images’ con la scala del programma fissata a 1:100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Tasto sinistro e dopo tasto destro per caricare la mapa dell’area di studio previamente salvata a scala 1:100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Tasto destro sopra la immagine, clicchiamo select scale, selezioniamo la distanza sulla scala della mapa e diamo un valore a quella distanza (esempio 50m)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1187624" y="4247222"/>
            <a:ext cx="4032448" cy="6939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115616" y="4293096"/>
            <a:ext cx="360040" cy="86148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ESEMPIO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4" name="3 Marcador de contenido" descr="2 disegno strada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r="30617" b="6024"/>
          <a:stretch/>
        </p:blipFill>
        <p:spPr>
          <a:xfrm>
            <a:off x="136418" y="1556792"/>
            <a:ext cx="5011646" cy="3816424"/>
          </a:xfrm>
        </p:spPr>
      </p:pic>
      <p:pic>
        <p:nvPicPr>
          <p:cNvPr id="5" name="4 Imagen" descr="3 duplicare e cambiare direzione.jpg"/>
          <p:cNvPicPr>
            <a:picLocks noChangeAspect="1"/>
          </p:cNvPicPr>
          <p:nvPr/>
        </p:nvPicPr>
        <p:blipFill rotWithShape="1">
          <a:blip r:embed="rId3" cstate="print"/>
          <a:srcRect l="28311" t="19805" r="20075"/>
          <a:stretch/>
        </p:blipFill>
        <p:spPr>
          <a:xfrm>
            <a:off x="5436096" y="3717032"/>
            <a:ext cx="3544554" cy="30963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364088" y="1600200"/>
            <a:ext cx="3616562" cy="1569660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Disegno del’infrastruttura: </a:t>
            </a:r>
            <a:r>
              <a:rPr lang="it-IT" sz="1200" dirty="0" smtClean="0">
                <a:latin typeface="Adobe Garamond Pro" pitchFamily="18" charset="0"/>
              </a:rPr>
              <a:t>schematizzazione delle strade</a:t>
            </a:r>
          </a:p>
          <a:p>
            <a:pPr algn="ctr"/>
            <a:endParaRPr lang="it-IT" sz="1200" dirty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Blocchiamo il layer ‘background immages’ e selezioniamo il layer ‘links’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Disegniamo sopra la mapa la strada desiderata, selezioniamo il numero di corsiee determiniamo la larghezza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7" name="Conector recto de flecha 6"/>
          <p:cNvCxnSpPr>
            <a:stCxn id="6" idx="1"/>
          </p:cNvCxnSpPr>
          <p:nvPr/>
        </p:nvCxnSpPr>
        <p:spPr>
          <a:xfrm flipH="1" flipV="1">
            <a:off x="1259632" y="2132856"/>
            <a:ext cx="4104456" cy="2521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7504" y="5445224"/>
            <a:ext cx="6064770" cy="1200329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Disegno del’infrastruttura: </a:t>
            </a:r>
            <a:r>
              <a:rPr lang="it-IT" sz="1200" dirty="0" smtClean="0">
                <a:latin typeface="Adobe Garamond Pro" pitchFamily="18" charset="0"/>
              </a:rPr>
              <a:t>schematizzazione delle strade</a:t>
            </a:r>
          </a:p>
          <a:p>
            <a:pPr algn="ctr"/>
            <a:endParaRPr lang="it-IT" sz="1200" dirty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Selezioniamo con il tasto destro la strada e la duplichiamo e invertiamo il suo senso di marcia se c’è bisogno; definiamo così l’infrastruttura completa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Nel caso dello svincolo, una volta disegnato automaticamente definiamo il tipo di manovra (preferenza o stop)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13" name="Conector recto de flecha 12"/>
          <p:cNvCxnSpPr>
            <a:stCxn id="12" idx="3"/>
          </p:cNvCxnSpPr>
          <p:nvPr/>
        </p:nvCxnSpPr>
        <p:spPr>
          <a:xfrm flipV="1">
            <a:off x="6172274" y="5085184"/>
            <a:ext cx="1208038" cy="9602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  <a:latin typeface="Adobe Caslon Pro Bold" pitchFamily="18" charset="0"/>
              </a:rPr>
              <a:t>ESEMPIO</a:t>
            </a:r>
            <a:endParaRPr lang="it-IT" sz="4000" b="1" dirty="0">
              <a:solidFill>
                <a:schemeClr val="accent1">
                  <a:lumMod val="75000"/>
                </a:schemeClr>
              </a:solidFill>
              <a:latin typeface="Adobe Caslon Pro Bold" pitchFamily="18" charset="0"/>
            </a:endParaRPr>
          </a:p>
        </p:txBody>
      </p:sp>
      <p:pic>
        <p:nvPicPr>
          <p:cNvPr id="5" name="4 Imagen" descr="3b disegno finale.jpg"/>
          <p:cNvPicPr>
            <a:picLocks noChangeAspect="1"/>
          </p:cNvPicPr>
          <p:nvPr/>
        </p:nvPicPr>
        <p:blipFill>
          <a:blip r:embed="rId2" cstate="print"/>
          <a:srcRect l="16138" t="14983" r="3538" b="5179"/>
          <a:stretch>
            <a:fillRect/>
          </a:stretch>
        </p:blipFill>
        <p:spPr>
          <a:xfrm>
            <a:off x="179512" y="1628800"/>
            <a:ext cx="4123406" cy="2304256"/>
          </a:xfrm>
          <a:prstGeom prst="rect">
            <a:avLst/>
          </a:prstGeom>
        </p:spPr>
      </p:pic>
      <p:pic>
        <p:nvPicPr>
          <p:cNvPr id="4" name="3 Marcador de contenido" descr="4 preferenza aree conflitto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22746"/>
          <a:stretch>
            <a:fillRect/>
          </a:stretch>
        </p:blipFill>
        <p:spPr>
          <a:xfrm>
            <a:off x="3707904" y="2780928"/>
            <a:ext cx="5188124" cy="3775720"/>
          </a:xfrm>
        </p:spPr>
      </p:pic>
      <p:sp>
        <p:nvSpPr>
          <p:cNvPr id="6" name="CuadroTexto 5"/>
          <p:cNvSpPr txBox="1"/>
          <p:nvPr/>
        </p:nvSpPr>
        <p:spPr>
          <a:xfrm>
            <a:off x="395536" y="4680184"/>
            <a:ext cx="2646372" cy="1754326"/>
          </a:xfrm>
          <a:prstGeom prst="rect">
            <a:avLst/>
          </a:prstGeom>
          <a:solidFill>
            <a:srgbClr val="FFD5D5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latin typeface="Adobe Garamond Pro" pitchFamily="18" charset="0"/>
              </a:rPr>
              <a:t>Aree di conflitto: </a:t>
            </a:r>
            <a:r>
              <a:rPr lang="it-IT" sz="1200" dirty="0" smtClean="0">
                <a:latin typeface="Adobe Garamond Pro" pitchFamily="18" charset="0"/>
              </a:rPr>
              <a:t>precedenza dell’intersezione</a:t>
            </a:r>
          </a:p>
          <a:p>
            <a:pPr algn="ctr"/>
            <a:endParaRPr lang="it-IT" sz="1200" dirty="0">
              <a:latin typeface="Adobe Garamond Pro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Blocchiamo il layer ‘links’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Selezioniamo il layer ‘conflict areas’ per determinare i punti di conflitto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Adobe Garamond Pro" pitchFamily="18" charset="0"/>
              </a:rPr>
              <a:t>Per ogni intersezione di flussi, determiniamo la preferenza facendo click sulla direzione preferenziata</a:t>
            </a:r>
            <a:endParaRPr lang="it-IT" sz="1200" dirty="0">
              <a:latin typeface="Adobe Garamond Pro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041908" y="4566483"/>
            <a:ext cx="3690332" cy="9421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Personalizado 2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6EA0B0"/>
      </a:hlink>
      <a:folHlink>
        <a:srgbClr val="A116E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694</TotalTime>
  <Words>867</Words>
  <Application>Microsoft Office PowerPoint</Application>
  <PresentationFormat>Presentación en pantalla (4:3)</PresentationFormat>
  <Paragraphs>112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Adobe Caslon Pro</vt:lpstr>
      <vt:lpstr>Adobe Caslon Pro Bold</vt:lpstr>
      <vt:lpstr>Adobe Garamond Pro</vt:lpstr>
      <vt:lpstr>Adobe Garamond Pro Bold</vt:lpstr>
      <vt:lpstr>Arial</vt:lpstr>
      <vt:lpstr>Calibri</vt:lpstr>
      <vt:lpstr>Tw Cen MT</vt:lpstr>
      <vt:lpstr>Wingdings</vt:lpstr>
      <vt:lpstr>Wingdings 2</vt:lpstr>
      <vt:lpstr>Intermedio</vt:lpstr>
      <vt:lpstr>PTV  VISSIM  9 traffic simulation</vt:lpstr>
      <vt:lpstr>PTV VISSIM 9</vt:lpstr>
      <vt:lpstr>FINALITÀ e APPLICAZIONI</vt:lpstr>
      <vt:lpstr>DATI e FUNZIONAMENTO</vt:lpstr>
      <vt:lpstr>PRODUTTORE</vt:lpstr>
      <vt:lpstr>HARDWARE E SOFTWARE</vt:lpstr>
      <vt:lpstr>ESEMPIO</vt:lpstr>
      <vt:lpstr>ESEMPIO</vt:lpstr>
      <vt:lpstr>ESEMPIO</vt:lpstr>
      <vt:lpstr>ESEMPIO</vt:lpstr>
      <vt:lpstr>ESEMPIO</vt:lpstr>
      <vt:lpstr>OPINIONE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PTV VISSIM</dc:title>
  <dc:creator>noeelia</dc:creator>
  <cp:lastModifiedBy>Alejandro Gómez</cp:lastModifiedBy>
  <cp:revision>84</cp:revision>
  <dcterms:created xsi:type="dcterms:W3CDTF">2017-07-24T23:49:24Z</dcterms:created>
  <dcterms:modified xsi:type="dcterms:W3CDTF">2017-07-27T22:26:17Z</dcterms:modified>
</cp:coreProperties>
</file>